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pse0.sharepoint.com/sites/CCATeams590/Shared Documents/CCA Decarb Request - RFP/2026.05 Bidding Period/"/>
    </mc:Choice>
  </mc:AlternateContent>
  <xr:revisionPtr revIDLastSave="40" documentId="8_{37D2BD89-3B99-4EC5-975C-5E7D2415A7B2}" xr6:coauthVersionLast="47" xr6:coauthVersionMax="47" xr10:uidLastSave="{B34BA203-15CD-4E85-BFA2-80070B7EA285}"/>
  <bookViews>
    <workbookView xWindow="-110" yWindow="-110" windowWidth="19420" windowHeight="10300" activeTab="1" xr2:uid="{00000000-000D-0000-FFFF-FFFF00000000}"/>
  </bookViews>
  <sheets>
    <sheet name="Belltown planned projects" sheetId="17" r:id="rId1"/>
    <sheet name="map" sheetId="19" r:id="rId2"/>
  </sheets>
  <definedNames>
    <definedName name="_xlnm._FilterDatabase" localSheetId="0" hidden="1">'Belltown planned projects'!#REF!</definedName>
    <definedName name="DATA1">#REF!</definedName>
    <definedName name="DATA10">#REF!</definedName>
    <definedName name="DATA11">#REF!</definedName>
    <definedName name="DATA12">#REF!</definedName>
    <definedName name="DATA13">#REF!</definedName>
    <definedName name="DATA14">#REF!</definedName>
    <definedName name="DATA15">#REF!</definedName>
    <definedName name="DATA16">#REF!</definedName>
    <definedName name="DATA17">#REF!</definedName>
    <definedName name="DATA18">#REF!</definedName>
    <definedName name="DATA19">#REF!</definedName>
    <definedName name="DATA2">#REF!</definedName>
    <definedName name="DATA20">#REF!</definedName>
    <definedName name="DATA21">#REF!</definedName>
    <definedName name="DATA22">#REF!</definedName>
    <definedName name="DATA23">#REF!</definedName>
    <definedName name="DATA24">#REF!</definedName>
    <definedName name="DATA25">#REF!</definedName>
    <definedName name="DATA26">#REF!</definedName>
    <definedName name="DATA27">#REF!</definedName>
    <definedName name="DATA28">#REF!</definedName>
    <definedName name="DATA3">#REF!</definedName>
    <definedName name="DATA4">#REF!</definedName>
    <definedName name="DATA5">#REF!</definedName>
    <definedName name="DATA6">#REF!</definedName>
    <definedName name="DATA7">#REF!</definedName>
    <definedName name="DATA8">#REF!</definedName>
    <definedName name="DATA9">#REF!</definedName>
    <definedName name="TEST1">#REF!</definedName>
    <definedName name="TEST10">#REF!</definedName>
    <definedName name="TEST11">#REF!</definedName>
    <definedName name="TEST12">#REF!</definedName>
    <definedName name="TEST13">#REF!</definedName>
    <definedName name="TEST14">#REF!</definedName>
    <definedName name="TEST2">#REF!</definedName>
    <definedName name="TEST3">#REF!</definedName>
    <definedName name="TEST4">#REF!</definedName>
    <definedName name="TEST5">#REF!</definedName>
    <definedName name="TEST6">#REF!</definedName>
    <definedName name="TEST7">#REF!</definedName>
    <definedName name="TEST8">#REF!</definedName>
    <definedName name="TEST9">#REF!</definedName>
    <definedName name="TESTHKEY">#REF!</definedName>
    <definedName name="TESTKEYS">#REF!</definedName>
    <definedName name="TESTVKEY">#REF!</definedName>
  </definedNames>
  <calcPr calcId="191028" iterate="1" iterateDelta="1E-4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9" uniqueCount="9">
  <si>
    <t># of unique buildings</t>
  </si>
  <si>
    <t># of meters</t>
  </si>
  <si>
    <t>189.067B</t>
  </si>
  <si>
    <t>189.067D</t>
  </si>
  <si>
    <t>189.068D</t>
  </si>
  <si>
    <t>189.068E</t>
  </si>
  <si>
    <t>190.069C</t>
  </si>
  <si>
    <t>Map Plat</t>
  </si>
  <si>
    <t>Average Yearly Usage (therms)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" x14ac:knownFonts="1">
    <font>
      <sz val="10"/>
      <name val="Arial"/>
    </font>
    <font>
      <sz val="11"/>
      <color theme="1"/>
      <name val="Aptos Narrow"/>
      <family val="2"/>
      <scheme val="minor"/>
    </font>
    <font>
      <b/>
      <sz val="10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theme="3" tint="0.89999084444715716"/>
        <bgColor indexed="64"/>
      </patternFill>
    </fill>
  </fills>
  <borders count="1">
    <border>
      <left/>
      <right/>
      <top/>
      <bottom/>
      <diagonal/>
    </border>
  </borders>
  <cellStyleXfs count="2">
    <xf numFmtId="0" fontId="0" fillId="0" borderId="0"/>
    <xf numFmtId="0" fontId="1" fillId="0" borderId="0"/>
  </cellStyleXfs>
  <cellXfs count="5"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0" fontId="2" fillId="2" borderId="0" xfId="0" applyFont="1" applyFill="1"/>
    <xf numFmtId="0" fontId="2" fillId="2" borderId="0" xfId="0" applyFont="1" applyFill="1" applyAlignment="1">
      <alignment wrapText="1"/>
    </xf>
    <xf numFmtId="1" fontId="0" fillId="0" borderId="0" xfId="0" applyNumberFormat="1" applyAlignment="1">
      <alignment vertical="top"/>
    </xf>
  </cellXfs>
  <cellStyles count="2">
    <cellStyle name="Normal" xfId="0" builtinId="0"/>
    <cellStyle name="Normal 2" xfId="1" xr:uid="{CA136B65-360F-4A05-A17F-AC068DF4B04E}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theme" Target="theme/theme1.xml"/><Relationship Id="rId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15</xdr:col>
      <xdr:colOff>484909</xdr:colOff>
      <xdr:row>50</xdr:row>
      <xdr:rowOff>46182</xdr:rowOff>
    </xdr:to>
    <xdr:grpSp>
      <xdr:nvGrpSpPr>
        <xdr:cNvPr id="4" name="Group 3">
          <a:extLst>
            <a:ext uri="{FF2B5EF4-FFF2-40B4-BE49-F238E27FC236}">
              <a16:creationId xmlns:a16="http://schemas.microsoft.com/office/drawing/2014/main" id="{1BF57913-994A-82A2-B950-118CB470568D}"/>
            </a:ext>
          </a:extLst>
        </xdr:cNvPr>
        <xdr:cNvGrpSpPr/>
      </xdr:nvGrpSpPr>
      <xdr:grpSpPr>
        <a:xfrm>
          <a:off x="0" y="0"/>
          <a:ext cx="9652722" cy="7983682"/>
          <a:chOff x="0" y="-82296"/>
          <a:chExt cx="8166817" cy="6940296"/>
        </a:xfrm>
      </xdr:grpSpPr>
      <xdr:pic>
        <xdr:nvPicPr>
          <xdr:cNvPr id="5" name="Picture 4">
            <a:extLst>
              <a:ext uri="{FF2B5EF4-FFF2-40B4-BE49-F238E27FC236}">
                <a16:creationId xmlns:a16="http://schemas.microsoft.com/office/drawing/2014/main" id="{86E13B39-1FCD-EB61-9660-14FBE0B62C78}"/>
              </a:ext>
            </a:extLst>
          </xdr:cNvPr>
          <xdr:cNvPicPr>
            <a:picLocks noChangeAspect="1" noChangeArrowheads="1"/>
          </xdr:cNvPicPr>
        </xdr:nvPicPr>
        <xdr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0" y="-81023"/>
            <a:ext cx="8157265" cy="6939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</xdr:pic>
      <xdr:sp macro="" textlink="">
        <xdr:nvSpPr>
          <xdr:cNvPr id="6" name="Rectangle 5">
            <a:extLst>
              <a:ext uri="{FF2B5EF4-FFF2-40B4-BE49-F238E27FC236}">
                <a16:creationId xmlns:a16="http://schemas.microsoft.com/office/drawing/2014/main" id="{8315483B-358F-C2C3-0BB4-CB3E7565AD48}"/>
              </a:ext>
            </a:extLst>
          </xdr:cNvPr>
          <xdr:cNvSpPr/>
        </xdr:nvSpPr>
        <xdr:spPr>
          <a:xfrm>
            <a:off x="0" y="-82296"/>
            <a:ext cx="2057400" cy="1389888"/>
          </a:xfrm>
          <a:prstGeom prst="rect">
            <a:avLst/>
          </a:prstGeom>
          <a:noFill/>
          <a:ln w="57150">
            <a:solidFill>
              <a:srgbClr val="FF0000"/>
            </a:solidFill>
          </a:ln>
        </xdr:spPr>
        <xdr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xdr:txBody>
      </xdr:sp>
      <xdr:sp macro="" textlink="">
        <xdr:nvSpPr>
          <xdr:cNvPr id="7" name="Rectangle 6">
            <a:extLst>
              <a:ext uri="{FF2B5EF4-FFF2-40B4-BE49-F238E27FC236}">
                <a16:creationId xmlns:a16="http://schemas.microsoft.com/office/drawing/2014/main" id="{1D8199A5-9EF4-11AC-38BE-AB03E1C786C3}"/>
              </a:ext>
            </a:extLst>
          </xdr:cNvPr>
          <xdr:cNvSpPr/>
        </xdr:nvSpPr>
        <xdr:spPr>
          <a:xfrm>
            <a:off x="0" y="1325880"/>
            <a:ext cx="2057400" cy="1389888"/>
          </a:xfrm>
          <a:prstGeom prst="rect">
            <a:avLst/>
          </a:prstGeom>
          <a:noFill/>
          <a:ln w="57150">
            <a:solidFill>
              <a:srgbClr val="FF0000"/>
            </a:solidFill>
          </a:ln>
        </xdr:spPr>
        <xdr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xdr:txBody>
      </xdr:sp>
      <xdr:sp macro="" textlink="">
        <xdr:nvSpPr>
          <xdr:cNvPr id="8" name="Rectangle 7">
            <a:extLst>
              <a:ext uri="{FF2B5EF4-FFF2-40B4-BE49-F238E27FC236}">
                <a16:creationId xmlns:a16="http://schemas.microsoft.com/office/drawing/2014/main" id="{9AB7768A-43EA-1228-3816-A3AFC5F81348}"/>
              </a:ext>
            </a:extLst>
          </xdr:cNvPr>
          <xdr:cNvSpPr/>
        </xdr:nvSpPr>
        <xdr:spPr>
          <a:xfrm>
            <a:off x="4078632" y="1325880"/>
            <a:ext cx="2057400" cy="1389888"/>
          </a:xfrm>
          <a:prstGeom prst="rect">
            <a:avLst/>
          </a:prstGeom>
          <a:noFill/>
          <a:ln w="57150">
            <a:solidFill>
              <a:srgbClr val="FF0000"/>
            </a:solidFill>
          </a:ln>
        </xdr:spPr>
        <xdr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xdr:txBody>
      </xdr:sp>
      <xdr:sp macro="" textlink="">
        <xdr:nvSpPr>
          <xdr:cNvPr id="9" name="Rectangle 8">
            <a:extLst>
              <a:ext uri="{FF2B5EF4-FFF2-40B4-BE49-F238E27FC236}">
                <a16:creationId xmlns:a16="http://schemas.microsoft.com/office/drawing/2014/main" id="{75E96736-5450-8C96-E807-E1F9368E3B28}"/>
              </a:ext>
            </a:extLst>
          </xdr:cNvPr>
          <xdr:cNvSpPr/>
        </xdr:nvSpPr>
        <xdr:spPr>
          <a:xfrm>
            <a:off x="2021232" y="2715769"/>
            <a:ext cx="2057400" cy="1389888"/>
          </a:xfrm>
          <a:prstGeom prst="rect">
            <a:avLst/>
          </a:prstGeom>
          <a:noFill/>
          <a:ln w="57150">
            <a:solidFill>
              <a:srgbClr val="FF0000"/>
            </a:solidFill>
          </a:ln>
        </xdr:spPr>
        <xdr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xdr:txBody>
      </xdr:sp>
      <xdr:sp macro="" textlink="">
        <xdr:nvSpPr>
          <xdr:cNvPr id="10" name="Rectangle 9">
            <a:extLst>
              <a:ext uri="{FF2B5EF4-FFF2-40B4-BE49-F238E27FC236}">
                <a16:creationId xmlns:a16="http://schemas.microsoft.com/office/drawing/2014/main" id="{754B485A-4451-B589-0818-E5C42D806D6C}"/>
              </a:ext>
            </a:extLst>
          </xdr:cNvPr>
          <xdr:cNvSpPr/>
        </xdr:nvSpPr>
        <xdr:spPr>
          <a:xfrm>
            <a:off x="6109417" y="5468112"/>
            <a:ext cx="2057400" cy="1389888"/>
          </a:xfrm>
          <a:prstGeom prst="rect">
            <a:avLst/>
          </a:prstGeom>
          <a:noFill/>
          <a:ln w="57150">
            <a:solidFill>
              <a:srgbClr val="FF0000"/>
            </a:solidFill>
          </a:ln>
        </xdr:spPr>
        <xdr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xdr:txBody>
      </xdr:sp>
    </xdr:grpSp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AC3AB2-403A-4BE8-9690-8EF182A5E3EB}">
  <dimension ref="A1:D6"/>
  <sheetViews>
    <sheetView workbookViewId="0">
      <selection activeCell="D11" sqref="D11"/>
    </sheetView>
  </sheetViews>
  <sheetFormatPr defaultRowHeight="12.5" x14ac:dyDescent="0.25"/>
  <cols>
    <col min="2" max="2" width="20.1796875" bestFit="1" customWidth="1"/>
    <col min="3" max="3" width="11" bestFit="1" customWidth="1"/>
    <col min="4" max="4" width="30.54296875" customWidth="1"/>
  </cols>
  <sheetData>
    <row r="1" spans="1:4" ht="13" x14ac:dyDescent="0.3">
      <c r="A1" s="2" t="s">
        <v>7</v>
      </c>
      <c r="B1" s="2" t="s">
        <v>0</v>
      </c>
      <c r="C1" s="2" t="s">
        <v>1</v>
      </c>
      <c r="D1" s="3" t="s">
        <v>8</v>
      </c>
    </row>
    <row r="2" spans="1:4" x14ac:dyDescent="0.25">
      <c r="A2" s="1" t="s">
        <v>2</v>
      </c>
      <c r="B2">
        <v>1</v>
      </c>
      <c r="C2">
        <v>138</v>
      </c>
      <c r="D2" s="4">
        <v>185.85428124999996</v>
      </c>
    </row>
    <row r="3" spans="1:4" x14ac:dyDescent="0.25">
      <c r="A3" s="1" t="s">
        <v>3</v>
      </c>
      <c r="B3">
        <v>1</v>
      </c>
      <c r="C3">
        <v>23</v>
      </c>
      <c r="D3" s="4">
        <v>5.4640000000000004</v>
      </c>
    </row>
    <row r="4" spans="1:4" x14ac:dyDescent="0.25">
      <c r="A4" s="1" t="s">
        <v>4</v>
      </c>
      <c r="B4">
        <v>1</v>
      </c>
      <c r="C4">
        <v>2</v>
      </c>
      <c r="D4" s="4">
        <v>79610.5</v>
      </c>
    </row>
    <row r="5" spans="1:4" x14ac:dyDescent="0.25">
      <c r="A5" s="1" t="s">
        <v>5</v>
      </c>
      <c r="B5">
        <v>1</v>
      </c>
      <c r="C5">
        <v>35</v>
      </c>
      <c r="D5" s="4">
        <v>257.53939393939396</v>
      </c>
    </row>
    <row r="6" spans="1:4" x14ac:dyDescent="0.25">
      <c r="A6" s="1" t="s">
        <v>6</v>
      </c>
      <c r="B6">
        <v>1</v>
      </c>
      <c r="C6">
        <v>57</v>
      </c>
      <c r="D6" s="4">
        <v>212.89009090909093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2EC92AE-DE74-42EB-8AEF-CBF84E9192CA}">
  <dimension ref="A1"/>
  <sheetViews>
    <sheetView tabSelected="1" topLeftCell="A29" zoomScale="80" zoomScaleNormal="80" workbookViewId="0">
      <selection activeCell="Q12" sqref="Q12"/>
    </sheetView>
  </sheetViews>
  <sheetFormatPr defaultRowHeight="12.5" x14ac:dyDescent="0.25"/>
  <sheetData/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��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EC0296BB7A1946B8C5186794BF32DE" ma:contentTypeVersion="4" ma:contentTypeDescription="Create a new document." ma:contentTypeScope="" ma:versionID="d0c9eb5784d540da17106c72025eab56">
  <xsd:schema xmlns:xsd="http://www.w3.org/2001/XMLSchema" xmlns:xs="http://www.w3.org/2001/XMLSchema" xmlns:p="http://schemas.microsoft.com/office/2006/metadata/properties" xmlns:ns2="18650227-a6ba-456e-8480-3714f3205380" targetNamespace="http://schemas.microsoft.com/office/2006/metadata/properties" ma:root="true" ma:fieldsID="9bb1cd43e88176ff7057a730bdb33a54" ns2:_="">
    <xsd:import namespace="18650227-a6ba-456e-8480-3714f320538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650227-a6ba-456e-8480-3714f320538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79ABF78-355C-40BF-BD32-BA42C4A56D5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82916BB-F223-4C39-8C18-7902DD256170}">
  <ds:schemaRefs>
    <ds:schemaRef ds:uri="http://schemas.openxmlformats.org/package/2006/metadata/core-properties"/>
    <ds:schemaRef ds:uri="http://purl.org/dc/elements/1.1/"/>
    <ds:schemaRef ds:uri="http://www.w3.org/XML/1998/namespace"/>
    <ds:schemaRef ds:uri="18650227-a6ba-456e-8480-3714f3205380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BB02EBD-0B8F-4C27-A820-3207342F99E4}">
  <ds:schemaRefs>
    <ds:schemaRef ds:uri="http://schemas.microsoft.com/PowerBIAddIn"/>
  </ds:schemaRefs>
</ds:datastoreItem>
</file>

<file path=customXml/itemProps4.xml><?xml version="1.0" encoding="utf-8"?>
<ds:datastoreItem xmlns:ds="http://schemas.openxmlformats.org/officeDocument/2006/customXml" ds:itemID="{39208137-1FC3-439D-8521-36F356A81C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650227-a6ba-456e-8480-3714f320538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</vt:i4>
      </vt:variant>
    </vt:vector>
  </HeadingPairs>
  <TitlesOfParts>
    <vt:vector size="2" baseType="lpstr">
      <vt:lpstr>Belltown planned projects</vt:lpstr>
      <vt:lpstr>map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SAP WebAS</dc:creator>
  <cp:keywords/>
  <dc:description/>
  <cp:lastModifiedBy>Walker, Becca</cp:lastModifiedBy>
  <cp:revision>1</cp:revision>
  <dcterms:created xsi:type="dcterms:W3CDTF">2026-06-04T20:37:21Z</dcterms:created>
  <dcterms:modified xsi:type="dcterms:W3CDTF">2026-07-01T17:14:14Z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689cc04-6351-41d8-9f1d-a834e5351c1d_Enabled">
    <vt:lpwstr>true</vt:lpwstr>
  </property>
  <property fmtid="{D5CDD505-2E9C-101B-9397-08002B2CF9AE}" pid="3" name="MSIP_Label_b689cc04-6351-41d8-9f1d-a834e5351c1d_SetDate">
    <vt:lpwstr>2025-12-11T22:44:38Z</vt:lpwstr>
  </property>
  <property fmtid="{D5CDD505-2E9C-101B-9397-08002B2CF9AE}" pid="4" name="MSIP_Label_b689cc04-6351-41d8-9f1d-a834e5351c1d_Method">
    <vt:lpwstr>Standard</vt:lpwstr>
  </property>
  <property fmtid="{D5CDD505-2E9C-101B-9397-08002B2CF9AE}" pid="5" name="MSIP_Label_b689cc04-6351-41d8-9f1d-a834e5351c1d_Name">
    <vt:lpwstr>Internal Use Only</vt:lpwstr>
  </property>
  <property fmtid="{D5CDD505-2E9C-101B-9397-08002B2CF9AE}" pid="6" name="MSIP_Label_b689cc04-6351-41d8-9f1d-a834e5351c1d_SiteId">
    <vt:lpwstr>58e8b525-6212-4087-a0d0-fa755583444b</vt:lpwstr>
  </property>
  <property fmtid="{D5CDD505-2E9C-101B-9397-08002B2CF9AE}" pid="7" name="MSIP_Label_b689cc04-6351-41d8-9f1d-a834e5351c1d_ActionId">
    <vt:lpwstr>01f8b2d0-18b1-4c03-9b23-803cb0e569d1</vt:lpwstr>
  </property>
  <property fmtid="{D5CDD505-2E9C-101B-9397-08002B2CF9AE}" pid="8" name="MSIP_Label_b689cc04-6351-41d8-9f1d-a834e5351c1d_ContentBits">
    <vt:lpwstr>0</vt:lpwstr>
  </property>
  <property fmtid="{D5CDD505-2E9C-101B-9397-08002B2CF9AE}" pid="9" name="MSIP_Label_b689cc04-6351-41d8-9f1d-a834e5351c1d_Tag">
    <vt:lpwstr>10, 3, 0, 1</vt:lpwstr>
  </property>
  <property fmtid="{D5CDD505-2E9C-101B-9397-08002B2CF9AE}" pid="10" name="ContentTypeId">
    <vt:lpwstr>0x010100F9EC0296BB7A1946B8C5186794BF32DE</vt:lpwstr>
  </property>
</Properties>
</file>