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SduxDvvd4i0020uf6UPNOA==" hashData="sT9cSnd9eLjkP1fXWbFiYh3c6gKW9ZQvgd86IMXatLQZB4KS+XalCHoL7eIFL2we0RWSTa4EpoMg1gqFYylgYg=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67F24E-CE07-4932-9227-4AFB76B379B7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B917D-FE81-4A45-A940-2CA3D35C0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01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B917D-FE81-4A45-A940-2CA3D35C01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41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7B741-B26F-E35E-9978-E4843CB30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44B6F2-6A42-B268-14E1-BAAC820B3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AC3BA-F713-4DAA-AA1E-6B8B109C94AD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A49DE-5617-D2D0-5538-FEFAFED7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EF2874-D1D7-A115-6E21-CDCBA338F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8F962-57EA-41C4-9841-6A5F91357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11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2A63C2-87BF-2930-B0BE-35069683B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9A253A-5DC3-F85E-E5CB-09C1C7831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98FC4-375D-10CE-749A-016BABAE73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2AC3BA-F713-4DAA-AA1E-6B8B109C94AD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FA28C-2678-54CD-6DA4-0EE968208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1E791-F841-682B-A2AB-73F0E009A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08F962-57EA-41C4-9841-6A5F91357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37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3E7D7C5-F002-7B55-384A-0AE4F5371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5333"/>
              <a:buNone/>
            </a:pPr>
            <a:r>
              <a:rPr lang="en-US" sz="4800">
                <a:solidFill>
                  <a:schemeClr val="bg2"/>
                </a:solidFill>
                <a:latin typeface="Arial Black" panose="020B0A04020102020204" pitchFamily="34" charset="0"/>
              </a:rPr>
              <a:t>Resource Tracking in Beeline</a:t>
            </a:r>
            <a:endParaRPr lang="en-US" sz="4800" dirty="0">
              <a:solidFill>
                <a:schemeClr val="bg2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913EAD-2B41-2670-41DB-7C4802359C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3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CA6739-B9CA-BC8F-E42D-AE6EFD775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>
              <a:lnSpc>
                <a:spcPct val="100000"/>
              </a:lnSpc>
              <a:spcAft>
                <a:spcPts val="0"/>
              </a:spcAft>
              <a:buClr>
                <a:srgbClr val="FFFFFF"/>
              </a:buClr>
              <a:buSzPts val="3200"/>
            </a:pPr>
            <a:r>
              <a:rPr lang="en-US" sz="4000" b="1" i="0" u="none" strike="noStrike" cap="none">
                <a:solidFill>
                  <a:srgbClr val="FFFFFF"/>
                </a:solidFill>
                <a:sym typeface="Arial"/>
              </a:rPr>
              <a:t>Resource Tracking Overview</a:t>
            </a:r>
            <a:endParaRPr lang="en-US" sz="4000" b="0" i="1" u="none" strike="noStrike" cap="none" dirty="0">
              <a:solidFill>
                <a:srgbClr val="FFFFFF"/>
              </a:solidFill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12CEFC-18B5-B15F-2C24-73BA4299BA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E81228C-2EE7-7D76-384B-92712DD53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126169"/>
                </a:solidFill>
                <a:latin typeface="Arial Black" panose="020B0A04020102020204" pitchFamily="34" charset="0"/>
              </a:rPr>
              <a:t>What is Resource Tracking?</a:t>
            </a:r>
            <a:endParaRPr lang="en-US" dirty="0">
              <a:solidFill>
                <a:srgbClr val="126169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4AD6B1-CB62-DB8F-02C3-AA79DCA848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49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219FA0-663A-53B5-6367-08B0B573B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>
              <a:lnSpc>
                <a:spcPct val="100000"/>
              </a:lnSpc>
              <a:spcAft>
                <a:spcPts val="0"/>
              </a:spcAft>
              <a:buClr>
                <a:srgbClr val="FFFFFF"/>
              </a:buClr>
              <a:buSzPts val="3200"/>
            </a:pPr>
            <a:r>
              <a:rPr lang="en-US" sz="4000" b="1" i="0" u="none" strike="noStrike" cap="none">
                <a:solidFill>
                  <a:srgbClr val="FFFFFF"/>
                </a:solidFill>
                <a:sym typeface="Arial"/>
              </a:rPr>
              <a:t>Resource Pool Management</a:t>
            </a:r>
            <a:endParaRPr lang="en-US" sz="4000" b="0" i="0" u="none" strike="noStrike" cap="none" dirty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0766B1-3A0B-B00D-5FCD-DAEA95AAA6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6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D8CD46-ABDA-8447-B118-B192EAB14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>
              <a:lnSpc>
                <a:spcPct val="100000"/>
              </a:lnSpc>
              <a:spcAft>
                <a:spcPts val="0"/>
              </a:spcAft>
              <a:buClr>
                <a:srgbClr val="FFFFFF"/>
              </a:buClr>
              <a:buSzPts val="3200"/>
            </a:pPr>
            <a:r>
              <a:rPr lang="en-US" sz="4400" b="1" i="0" u="none" strike="noStrike" cap="none">
                <a:solidFill>
                  <a:srgbClr val="FFFFFF"/>
                </a:solidFill>
                <a:sym typeface="Arial"/>
              </a:rPr>
              <a:t>System Demonstration</a:t>
            </a:r>
            <a:endParaRPr lang="en-US" sz="4400" b="0" i="0" u="none" strike="noStrike" cap="none" dirty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BC6C57-AA2D-00A3-C281-624F4CE561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76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F3D23A-77F8-457A-096A-B1646BF4F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solidFill>
                  <a:srgbClr val="FFFFFF"/>
                </a:solidFill>
                <a:latin typeface="Arial Black" panose="020B0A04020102020204" pitchFamily="34" charset="0"/>
              </a:rPr>
              <a:t>Resource Pool Management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33852E-B495-187B-6694-A90325808B2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upplier RT - Resource Pool Management">
            <a:hlinkClick r:id="" action="ppaction://media"/>
            <a:extLst>
              <a:ext uri="{FF2B5EF4-FFF2-40B4-BE49-F238E27FC236}">
                <a16:creationId xmlns:a16="http://schemas.microsoft.com/office/drawing/2014/main" id="{447791CE-C12A-2024-0067-46E6875F82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11228"/>
          <a:stretch/>
        </p:blipFill>
        <p:spPr>
          <a:xfrm>
            <a:off x="664882" y="866275"/>
            <a:ext cx="11222318" cy="560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0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5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9F36DA-BE2E-0B28-C18F-88A72F09F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>
              <a:lnSpc>
                <a:spcPct val="100000"/>
              </a:lnSpc>
              <a:spcAft>
                <a:spcPts val="0"/>
              </a:spcAft>
              <a:buClr>
                <a:srgbClr val="FFFFFF"/>
              </a:buClr>
              <a:buSzPts val="3200"/>
            </a:pPr>
            <a:r>
              <a:rPr lang="en-US" sz="4000" b="1" i="0" u="none" strike="noStrike" cap="none">
                <a:solidFill>
                  <a:srgbClr val="FFFFFF"/>
                </a:solidFill>
                <a:sym typeface="Arial"/>
              </a:rPr>
              <a:t>Request Submission</a:t>
            </a:r>
            <a:endParaRPr lang="en-US" sz="4000" b="0" i="0" u="none" strike="noStrike" cap="none" dirty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D05215-9FFB-B5C1-05F7-DF6A42C515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4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1DAA1F-4511-4C70-6371-9DAB73900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</a:rPr>
              <a:t>Request Process Flow </a:t>
            </a:r>
            <a:endParaRPr lang="en-US" dirty="0">
              <a:latin typeface="Arial Black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FB8F30-9843-22F0-0AE3-754033C1C0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9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CF1205-58B1-E27D-D8C0-E60D46C98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>
              <a:lnSpc>
                <a:spcPct val="100000"/>
              </a:lnSpc>
              <a:spcAft>
                <a:spcPts val="0"/>
              </a:spcAft>
              <a:buClr>
                <a:srgbClr val="FFFFFF"/>
              </a:buClr>
              <a:buSzPts val="3200"/>
            </a:pPr>
            <a:r>
              <a:rPr lang="en-US" sz="4400" b="1" i="0" u="none" strike="noStrike" cap="none">
                <a:solidFill>
                  <a:srgbClr val="FFFFFF"/>
                </a:solidFill>
                <a:sym typeface="Arial"/>
              </a:rPr>
              <a:t>System Demonstration</a:t>
            </a:r>
            <a:endParaRPr lang="en-US" sz="4400" b="0" i="0" u="none" strike="noStrike" cap="none" dirty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F4FE7D-6CEA-D2B0-4C1F-4C4827659D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6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E04CD1-ED56-C1FC-F7B6-5CD38F017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solidFill>
                  <a:srgbClr val="FFFFFF"/>
                </a:solidFill>
                <a:latin typeface="Arial Black" panose="020B0A04020102020204" pitchFamily="34" charset="0"/>
              </a:rPr>
              <a:t>Request Submission Process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5B4272-B275-C161-F0E1-6E9FEDCF7C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06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773EE2-1974-0D2C-88AD-5437B420D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</a:rPr>
              <a:t>Communication Protocol</a:t>
            </a:r>
            <a:endParaRPr lang="en-US" dirty="0">
              <a:latin typeface="Arial Black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D6C4DB-9F19-BDEE-66CC-C6941519B1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0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3E4E16-B58B-2A39-C8D6-0F3BD4391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b="1">
                <a:latin typeface="Arial Black" panose="020B0A04020102020204" pitchFamily="34" charset="0"/>
              </a:rPr>
              <a:t>Agenda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11330F-A475-E858-4087-77850C247F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0502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8C7971-5B27-2065-7804-CD5FD316F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buClr>
                <a:srgbClr val="FFFFFF"/>
              </a:buClr>
              <a:buSzPts val="3200"/>
            </a:pPr>
            <a:r>
              <a:rPr lang="en-US" sz="4000" b="1">
                <a:solidFill>
                  <a:srgbClr val="FFFFFF"/>
                </a:solidFill>
                <a:sym typeface="Arial"/>
              </a:rPr>
              <a:t>Onboarding </a:t>
            </a:r>
            <a:r>
              <a:rPr lang="en-US" sz="4000" b="1" i="0" u="none" strike="noStrike" cap="none">
                <a:solidFill>
                  <a:srgbClr val="FFFFFF"/>
                </a:solidFill>
                <a:sym typeface="Arial"/>
              </a:rPr>
              <a:t>Process</a:t>
            </a:r>
            <a:r>
              <a:rPr lang="en-US" sz="4000" b="1">
                <a:solidFill>
                  <a:srgbClr val="FFFFFF"/>
                </a:solidFill>
                <a:sym typeface="Arial"/>
              </a:rPr>
              <a:t> </a:t>
            </a:r>
            <a:endParaRPr lang="en-US" sz="4000" b="0" i="1" u="none" strike="noStrike" cap="none" dirty="0">
              <a:solidFill>
                <a:srgbClr val="FFFFFF"/>
              </a:solidFill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4556DE-5453-4FD4-31C4-BBA809357C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4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B0632D-A5DE-C8E9-CC9F-14C393F33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</a:rPr>
              <a:t>Onboarding – Workflow (After Request Submitted)</a:t>
            </a:r>
            <a:endParaRPr lang="en-US" dirty="0">
              <a:latin typeface="Arial Black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9CE9C3-2C74-58EE-F65D-E965C1F938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0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E55433-A440-263C-CC6F-2D33A808D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>
                <a:latin typeface="Arial Black"/>
              </a:rPr>
              <a:t>Onboarding Process </a:t>
            </a:r>
            <a:br>
              <a:rPr lang="en-US">
                <a:latin typeface="Arial Black"/>
              </a:rPr>
            </a:br>
            <a:r>
              <a:rPr lang="en-US">
                <a:latin typeface="Arial Black"/>
              </a:rPr>
              <a:t>(Steps Outside of Beeline) </a:t>
            </a:r>
            <a:endParaRPr lang="en-US" sz="4400" dirty="0">
              <a:solidFill>
                <a:schemeClr val="accent2"/>
              </a:solidFill>
              <a:latin typeface="Arial Black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F284C5-F6C1-15F1-5E6B-87675FA668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9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2B1661-3B63-3B43-6F3C-BE50707D1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>
              <a:lnSpc>
                <a:spcPct val="100000"/>
              </a:lnSpc>
              <a:spcAft>
                <a:spcPts val="0"/>
              </a:spcAft>
              <a:buClr>
                <a:srgbClr val="FFFFFF"/>
              </a:buClr>
              <a:buSzPts val="3200"/>
            </a:pPr>
            <a:r>
              <a:rPr lang="en-US" sz="4000" b="1" i="0" u="none" strike="noStrike" cap="none">
                <a:solidFill>
                  <a:srgbClr val="FFFFFF"/>
                </a:solidFill>
                <a:sym typeface="Arial"/>
              </a:rPr>
              <a:t>Assignment Management </a:t>
            </a:r>
            <a:endParaRPr lang="en-US" sz="4000" b="0" i="0" u="none" strike="noStrike" cap="none" dirty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F54207-5017-D215-DF5A-5DC449B4EF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1AB619-CFFE-4A42-21E2-773350CEA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</a:rPr>
              <a:t>Assignment Amendment Process Flows</a:t>
            </a:r>
            <a:endParaRPr lang="en-US" dirty="0">
              <a:latin typeface="Arial Black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CED4D4-60A9-45F2-A14F-6D3698C310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8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D0199D-83EB-4B1E-174E-D257425E1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>
              <a:lnSpc>
                <a:spcPct val="100000"/>
              </a:lnSpc>
              <a:spcAft>
                <a:spcPts val="0"/>
              </a:spcAft>
              <a:buClr>
                <a:srgbClr val="FFFFFF"/>
              </a:buClr>
              <a:buSzPts val="3200"/>
            </a:pPr>
            <a:r>
              <a:rPr lang="en-US" sz="4400" b="1" i="0" u="none" strike="noStrike" cap="none">
                <a:solidFill>
                  <a:srgbClr val="FFFFFF"/>
                </a:solidFill>
                <a:sym typeface="Arial"/>
              </a:rPr>
              <a:t>System Demonstration</a:t>
            </a:r>
            <a:endParaRPr lang="en-US" sz="4400" b="0" i="0" u="none" strike="noStrike" cap="none" dirty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E02DFF-FEAF-A7B0-DBD8-DA4B584EC3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4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16A9EE-A870-31A4-D820-674A9E22C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solidFill>
                  <a:srgbClr val="FFFFFF"/>
                </a:solidFill>
                <a:latin typeface="Arial Black" panose="020B0A04020102020204" pitchFamily="34" charset="0"/>
              </a:rPr>
              <a:t>Assignment Management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3000F6-8A8A-437F-F653-3A004C13E0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8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37BA2F-2397-D0CA-5A80-2D1B49AFB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>
              <a:lnSpc>
                <a:spcPct val="100000"/>
              </a:lnSpc>
              <a:spcAft>
                <a:spcPts val="0"/>
              </a:spcAft>
              <a:buClr>
                <a:srgbClr val="FFFFFF"/>
              </a:buClr>
              <a:buSzPts val="3200"/>
            </a:pPr>
            <a:r>
              <a:rPr lang="en-US" sz="4000" b="1" i="0" u="none" strike="noStrike" cap="none">
                <a:solidFill>
                  <a:srgbClr val="FFFFFF"/>
                </a:solidFill>
                <a:sym typeface="Arial"/>
              </a:rPr>
              <a:t>Extensions </a:t>
            </a:r>
            <a:endParaRPr lang="en-US" sz="4000" b="0" i="0" u="none" strike="noStrike" cap="none" dirty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E496C6-BF4E-97D8-CD90-44CA3683A1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4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AEF311-9105-918A-FD9A-6AC1C36B0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 panose="020B0A04020102020204" pitchFamily="34" charset="0"/>
              </a:rPr>
              <a:t>Extensions Process Flow 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AA5B69-FA6A-1171-2E7D-7C284ACAC3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AB4030-6E85-E95B-A133-2E953AFBE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</a:rPr>
              <a:t>Alter Start Date Process Flow </a:t>
            </a:r>
            <a:endParaRPr lang="en-US" dirty="0">
              <a:latin typeface="Arial Black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D5EFDE-EBCE-008B-976B-5D6CB8D51F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0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989B8F-E10B-3E94-F2F0-772551D86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>
              <a:lnSpc>
                <a:spcPct val="100000"/>
              </a:lnSpc>
              <a:spcAft>
                <a:spcPts val="0"/>
              </a:spcAft>
              <a:buClr>
                <a:srgbClr val="FFFFFF"/>
              </a:buClr>
              <a:buSzPts val="3200"/>
            </a:pPr>
            <a:r>
              <a:rPr lang="en-US" sz="4000" b="1" i="0" u="none" strike="noStrike" cap="none">
                <a:solidFill>
                  <a:srgbClr val="FFFFFF"/>
                </a:solidFill>
                <a:sym typeface="Arial"/>
              </a:rPr>
              <a:t>Program Overview &amp; Getting Started</a:t>
            </a:r>
            <a:endParaRPr lang="en-US" sz="4000" b="0" i="1" u="none" strike="noStrike" cap="none" dirty="0">
              <a:solidFill>
                <a:srgbClr val="FFFFFF"/>
              </a:solidFill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E00F91-E367-4757-0120-7B07575FB4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0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AD49A5-3428-CCCD-C412-8E5352E1C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>
              <a:lnSpc>
                <a:spcPct val="100000"/>
              </a:lnSpc>
              <a:spcAft>
                <a:spcPts val="0"/>
              </a:spcAft>
              <a:buClr>
                <a:srgbClr val="FFFFFF"/>
              </a:buClr>
              <a:buSzPts val="3200"/>
            </a:pPr>
            <a:r>
              <a:rPr lang="en-US" sz="4400" b="1" i="0" u="none" strike="noStrike" cap="none">
                <a:solidFill>
                  <a:srgbClr val="FFFFFF"/>
                </a:solidFill>
                <a:sym typeface="Arial"/>
              </a:rPr>
              <a:t>System Demonstration</a:t>
            </a:r>
            <a:endParaRPr lang="en-US" sz="4400" b="0" i="0" u="none" strike="noStrike" cap="none" dirty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27F85B-4A0F-7CD9-291D-8FD7BD6FC9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0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3FC9AB-AE14-2A0A-7057-1C2631F28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solidFill>
                  <a:srgbClr val="FFFFFF"/>
                </a:solidFill>
                <a:latin typeface="Arial Black" panose="020B0A04020102020204" pitchFamily="34" charset="0"/>
              </a:rPr>
              <a:t>Extensions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0EAF5F-BF63-283F-BAD9-1E7836410C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7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F4550AF-6044-46BD-9639-8C3D482B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>
              <a:lnSpc>
                <a:spcPct val="100000"/>
              </a:lnSpc>
              <a:spcAft>
                <a:spcPts val="0"/>
              </a:spcAft>
              <a:buClr>
                <a:srgbClr val="FFFFFF"/>
              </a:buClr>
              <a:buSzPts val="3200"/>
            </a:pPr>
            <a:r>
              <a:rPr lang="en-US" sz="4000" b="1" i="0" u="none" strike="noStrike" cap="none">
                <a:solidFill>
                  <a:srgbClr val="FFFFFF"/>
                </a:solidFill>
                <a:sym typeface="Arial"/>
              </a:rPr>
              <a:t>Assignment Terminations </a:t>
            </a:r>
            <a:endParaRPr lang="en-US" sz="4000" b="0" i="0" u="none" strike="noStrike" cap="none" dirty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49FC9B-54FC-3B33-A7A8-8D2ECEA829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7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2AAE5A-6708-736E-5425-B9358F20F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solidFill>
                  <a:srgbClr val="FFFFFF"/>
                </a:solidFill>
                <a:latin typeface="Arial Black" panose="020B0A04020102020204" pitchFamily="34" charset="0"/>
              </a:rPr>
              <a:t>Assignment Termination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0AD740-C819-1D3C-C774-9C5E4DDA00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3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2E8DF1-4449-DB3E-80A1-304105A41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36D08D-D793-8503-9269-CCCD050C44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14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42DB44-B57E-C380-2CD9-CDF22C29E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>
              <a:lnSpc>
                <a:spcPct val="100000"/>
              </a:lnSpc>
              <a:spcAft>
                <a:spcPts val="0"/>
              </a:spcAft>
              <a:buClr>
                <a:srgbClr val="FFFFFF"/>
              </a:buClr>
              <a:buSzPts val="3200"/>
            </a:pPr>
            <a:r>
              <a:rPr lang="en-US" sz="4000" b="1" i="0" u="none" strike="noStrike" cap="none">
                <a:solidFill>
                  <a:srgbClr val="FFFFFF"/>
                </a:solidFill>
                <a:sym typeface="Arial"/>
              </a:rPr>
              <a:t>Notifications </a:t>
            </a:r>
            <a:br>
              <a:rPr lang="en-US" sz="4000" b="1" i="0" u="none" strike="noStrike" cap="none">
                <a:solidFill>
                  <a:srgbClr val="FFFFFF"/>
                </a:solidFill>
                <a:sym typeface="Arial"/>
              </a:rPr>
            </a:br>
            <a:r>
              <a:rPr lang="en-US" sz="4000" b="1" i="0" u="none" strike="noStrike" cap="none">
                <a:solidFill>
                  <a:srgbClr val="FFFFFF"/>
                </a:solidFill>
                <a:sym typeface="Arial"/>
              </a:rPr>
              <a:t>&amp; Tasks </a:t>
            </a:r>
            <a:endParaRPr lang="en-US" sz="4000" b="0" i="0" u="none" strike="noStrike" cap="none" dirty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C52883-ADC7-A5F6-6612-59EE4850AA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6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2633F9-2E13-80E9-C430-645E16B5B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 panose="020B0A04020102020204" pitchFamily="34" charset="0"/>
              </a:rPr>
              <a:t>Notifications &amp; Tasks 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73CE29-1C3D-F2EC-9526-E81C71DAFA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34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E2B0528-040F-48C3-1FE1-41F708754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>
              <a:lnSpc>
                <a:spcPct val="100000"/>
              </a:lnSpc>
              <a:spcAft>
                <a:spcPts val="0"/>
              </a:spcAft>
              <a:buClr>
                <a:srgbClr val="FFFFFF"/>
              </a:buClr>
              <a:buSzPts val="3200"/>
            </a:pPr>
            <a:r>
              <a:rPr lang="en-US" sz="4000" b="1" i="0" u="none" strike="noStrike" cap="none">
                <a:solidFill>
                  <a:srgbClr val="FFFFFF"/>
                </a:solidFill>
                <a:sym typeface="Arial"/>
              </a:rPr>
              <a:t>Reporting &amp; Tools </a:t>
            </a:r>
            <a:endParaRPr lang="en-US" sz="4000" b="0" i="0" u="none" strike="noStrike" cap="none" dirty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700E56-609E-F260-A5BD-347FBD0B48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005A1E-4A59-8D63-AA1B-8C3717906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>
              <a:lnSpc>
                <a:spcPct val="100000"/>
              </a:lnSpc>
              <a:spcAft>
                <a:spcPts val="0"/>
              </a:spcAft>
              <a:buClr>
                <a:srgbClr val="FFFFFF"/>
              </a:buClr>
              <a:buSzPts val="3200"/>
            </a:pPr>
            <a:r>
              <a:rPr lang="en-US" sz="4400" b="1" i="0" u="none" strike="noStrike" cap="none">
                <a:solidFill>
                  <a:srgbClr val="FFFFFF"/>
                </a:solidFill>
                <a:sym typeface="Arial"/>
              </a:rPr>
              <a:t>System Demonstration</a:t>
            </a:r>
            <a:endParaRPr lang="en-US" sz="4400" b="0" i="0" u="none" strike="noStrike" cap="none" dirty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9E6ECB-70FC-03AD-2A55-9EF2415471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B80960-2A5C-C227-9C25-164B28430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solidFill>
                  <a:srgbClr val="FFFFFF"/>
                </a:solidFill>
                <a:latin typeface="Arial Black" panose="020B0A04020102020204" pitchFamily="34" charset="0"/>
              </a:rPr>
              <a:t>Reporting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51262E-2D53-D052-86C7-81C9677F95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2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BEA011-FF6E-3B36-0726-6C81864AF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4B5C4B-B8E9-82DA-F381-9A315B5883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6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A6A2835-15A1-F8E8-0B39-2DB65AC82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solidFill>
                  <a:srgbClr val="FFFFFF"/>
                </a:solidFill>
                <a:latin typeface="Arial Black" panose="020B0A04020102020204" pitchFamily="34" charset="0"/>
              </a:rPr>
              <a:t>Tools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A521D5-E5EF-CFD5-3C45-4FA683B5C4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0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B0BE8A8-BBDC-753A-3EC3-BD2613ED9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>
                <a:latin typeface="Arial Black" panose="020B0A04020102020204" pitchFamily="34" charset="0"/>
              </a:rPr>
              <a:t>Supplier Resources</a:t>
            </a:r>
            <a:endParaRPr lang="en-US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CECE2C-57BF-B5D3-D676-B2CE35B070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0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93EA5C-D20C-BCED-97C6-1458ABAC3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 panose="020B0A04020102020204" pitchFamily="34" charset="0"/>
              </a:rPr>
              <a:t>Thank you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EC0551-7C99-0D1B-2489-64558156EC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BBF8E6-72ED-342F-9913-947A6A93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solidFill>
                  <a:srgbClr val="126169"/>
                </a:solidFill>
                <a:latin typeface="Arial Black" panose="020B0A04020102020204" pitchFamily="34" charset="0"/>
              </a:rPr>
              <a:t>Who is Beeline?</a:t>
            </a:r>
            <a:endParaRPr lang="en-US" sz="3600" dirty="0">
              <a:solidFill>
                <a:srgbClr val="126169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F4C4B3-6AAD-6215-1C96-F14C75C21C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5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1F627E-90B5-63D6-5C9F-38CF8FE21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solidFill>
                  <a:srgbClr val="126169"/>
                </a:solidFill>
                <a:latin typeface="Arial Black" panose="020B0A04020102020204" pitchFamily="34" charset="0"/>
              </a:rPr>
              <a:t>What is Not Changing vs. What is Changing</a:t>
            </a:r>
            <a:endParaRPr lang="en-US" sz="3600" dirty="0">
              <a:solidFill>
                <a:srgbClr val="126169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32E3FC-4D35-B4FC-96E1-BC5F784ABF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5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3CA23E-C1BA-D17C-4BCF-F6FEC6E1E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solidFill>
                  <a:srgbClr val="126169"/>
                </a:solidFill>
                <a:latin typeface="Arial Black" panose="020B0A04020102020204" pitchFamily="34" charset="0"/>
              </a:rPr>
              <a:t>Supplier Beeline Access</a:t>
            </a:r>
            <a:endParaRPr lang="en-US" dirty="0">
              <a:solidFill>
                <a:srgbClr val="12616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EE484A-7437-C81E-0AFB-BA0041949E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C28B94-43B3-42B7-F1AA-A68421E78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>
                <a:solidFill>
                  <a:srgbClr val="126169"/>
                </a:solidFill>
                <a:latin typeface="Arial Black" panose="020B0A04020102020204" pitchFamily="34" charset="0"/>
              </a:rPr>
            </a:br>
            <a:r>
              <a:rPr lang="en-US">
                <a:solidFill>
                  <a:srgbClr val="126169"/>
                </a:solidFill>
                <a:latin typeface="Arial Black" panose="020B0A04020102020204" pitchFamily="34" charset="0"/>
              </a:rPr>
              <a:t>Beeline Access</a:t>
            </a:r>
            <a:endParaRPr lang="en-US" dirty="0">
              <a:solidFill>
                <a:srgbClr val="12616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0A1D4E-F7AB-9657-7D56-C1F53CA18E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0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2A80425-EF6C-469D-E792-E35D9C2FC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>
                <a:latin typeface="Arial Black" panose="020B0A04020102020204" pitchFamily="34" charset="0"/>
              </a:rPr>
            </a:br>
            <a:r>
              <a:rPr lang="en-US">
                <a:latin typeface="Arial Black" panose="020B0A04020102020204" pitchFamily="34" charset="0"/>
              </a:rPr>
              <a:t>Beeline Access: Navigating your Home Screen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0B2DD6-2690-7D47-26F4-189BE8F92B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85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B7794EB1D219449A2B8180F44F1A29" ma:contentTypeVersion="11" ma:contentTypeDescription="Create a new document." ma:contentTypeScope="" ma:versionID="a0f7467c0256143488c18a2a498d600e">
  <xsd:schema xmlns:xsd="http://www.w3.org/2001/XMLSchema" xmlns:xs="http://www.w3.org/2001/XMLSchema" xmlns:p="http://schemas.microsoft.com/office/2006/metadata/properties" xmlns:ns2="188d913e-ad8e-46ef-a28f-572a8b96ec31" xmlns:ns3="http://schemas.microsoft.com/sharepoint/v3/fields" xmlns:ns4="2d2c5322-cd99-44ff-b8e5-8a8114cc273d" targetNamespace="http://schemas.microsoft.com/office/2006/metadata/properties" ma:root="true" ma:fieldsID="5c2da8aa795fa1edabb7dab36dc056df" ns2:_="" ns3:_="" ns4:_="">
    <xsd:import namespace="188d913e-ad8e-46ef-a28f-572a8b96ec31"/>
    <xsd:import namespace="http://schemas.microsoft.com/sharepoint/v3/fields"/>
    <xsd:import namespace="2d2c5322-cd99-44ff-b8e5-8a8114cc273d"/>
    <xsd:element name="properties">
      <xsd:complexType>
        <xsd:sequence>
          <xsd:element name="documentManagement">
            <xsd:complexType>
              <xsd:all>
                <xsd:element ref="ns2:Keyword"/>
                <xsd:element ref="ns3:_DCDateCreated" minOccurs="0"/>
                <xsd:element ref="ns2:g8303edc53714fe9b8936746de872dac" minOccurs="0"/>
                <xsd:element ref="ns4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8d913e-ad8e-46ef-a28f-572a8b96ec31" elementFormDefault="qualified">
    <xsd:import namespace="http://schemas.microsoft.com/office/2006/documentManagement/types"/>
    <xsd:import namespace="http://schemas.microsoft.com/office/infopath/2007/PartnerControls"/>
    <xsd:element name="Keyword" ma:index="3" ma:displayName="Keyword" ma:format="Dropdown" ma:internalName="Keyword">
      <xsd:simpleType>
        <xsd:restriction base="dms:Choice">
          <xsd:enumeration value="Communication"/>
          <xsd:enumeration value="Educational Materials"/>
          <xsd:enumeration value="Program"/>
          <xsd:enumeration value="Reporting"/>
        </xsd:restriction>
      </xsd:simpleType>
    </xsd:element>
    <xsd:element name="g8303edc53714fe9b8936746de872dac" ma:index="7" ma:taxonomy="true" ma:internalName="g8303edc53714fe9b8936746de872dac" ma:taxonomyFieldName="Tag" ma:displayName="Tag" ma:default="" ma:fieldId="{08303edc-5371-4fe9-b893-6746de872dac}" ma:taxonomyMulti="true" ma:sspId="97dc18a2-e767-4186-bf39-58076ea21ab5" ma:termSetId="bdfe7328-7694-47b2-b0a2-4630f91620f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DCDateCreated" ma:index="4" nillable="true" ma:displayName="Date Created" ma:description="The date on which this resource was created" ma:format="DateTime" ma:internalName="_DCDateCreated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2c5322-cd99-44ff-b8e5-8a8114cc273d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b86f950a-0cba-4c39-9927-fb6f460c76fd}" ma:internalName="TaxCatchAll" ma:showField="CatchAllData" ma:web="2d2c5322-cd99-44ff-b8e5-8a8114cc27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g8303edc53714fe9b8936746de872dac xmlns="188d913e-ad8e-46ef-a28f-572a8b96ec31">
      <Terms xmlns="http://schemas.microsoft.com/office/infopath/2007/PartnerControls">
        <TermInfo xmlns="http://schemas.microsoft.com/office/infopath/2007/PartnerControls">
          <TermName xmlns="http://schemas.microsoft.com/office/infopath/2007/PartnerControls">External Presentation</TermName>
          <TermId xmlns="http://schemas.microsoft.com/office/infopath/2007/PartnerControls">7991cead-7173-4219-95d2-def84233b366</TermId>
        </TermInfo>
        <TermInfo xmlns="http://schemas.microsoft.com/office/infopath/2007/PartnerControls">
          <TermName xmlns="http://schemas.microsoft.com/office/infopath/2007/PartnerControls">Training</TermName>
          <TermId xmlns="http://schemas.microsoft.com/office/infopath/2007/PartnerControls">940eef42-3362-4fae-91da-fbad8bbc9c62</TermId>
        </TermInfo>
        <TermInfo xmlns="http://schemas.microsoft.com/office/infopath/2007/PartnerControls">
          <TermName xmlns="http://schemas.microsoft.com/office/infopath/2007/PartnerControls">User Training Materials</TermName>
          <TermId xmlns="http://schemas.microsoft.com/office/infopath/2007/PartnerControls">814d59c3-74a7-41cc-a44e-d2b375662a2e</TermId>
        </TermInfo>
      </Terms>
    </g8303edc53714fe9b8936746de872dac>
    <TaxCatchAll xmlns="2d2c5322-cd99-44ff-b8e5-8a8114cc273d">
      <Value>132</Value>
      <Value>152</Value>
      <Value>158</Value>
    </TaxCatchAll>
    <Keyword xmlns="188d913e-ad8e-46ef-a28f-572a8b96ec31">Educational Materials</Keyword>
    <_DCDateCreated xmlns="http://schemas.microsoft.com/sharepoint/v3/fields" xsi:nil="true"/>
  </documentManagement>
</p:properties>
</file>

<file path=customXml/itemProps1.xml><?xml version="1.0" encoding="utf-8"?>
<ds:datastoreItem xmlns:ds="http://schemas.openxmlformats.org/officeDocument/2006/customXml" ds:itemID="{66A945D0-60DA-4FD4-AFB1-351D2B485C0A}"/>
</file>

<file path=customXml/itemProps2.xml><?xml version="1.0" encoding="utf-8"?>
<ds:datastoreItem xmlns:ds="http://schemas.openxmlformats.org/officeDocument/2006/customXml" ds:itemID="{07F76AE2-8E14-44DD-836A-C52998E067AA}"/>
</file>

<file path=customXml/itemProps3.xml><?xml version="1.0" encoding="utf-8"?>
<ds:datastoreItem xmlns:ds="http://schemas.openxmlformats.org/officeDocument/2006/customXml" ds:itemID="{81B830C9-E59B-4793-9DFD-C7C4DF81D9ED}"/>
</file>

<file path=docProps/app.xml><?xml version="1.0" encoding="utf-8"?>
<Properties xmlns="http://schemas.openxmlformats.org/officeDocument/2006/extended-properties" xmlns:vt="http://schemas.openxmlformats.org/officeDocument/2006/docPropsVTypes">
  <TotalTime>872</TotalTime>
  <Words>129</Words>
  <Application>Microsoft Office PowerPoint</Application>
  <PresentationFormat>Widescreen</PresentationFormat>
  <Paragraphs>41</Paragraphs>
  <Slides>42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Aptos</vt:lpstr>
      <vt:lpstr>Aptos Display</vt:lpstr>
      <vt:lpstr>Arial</vt:lpstr>
      <vt:lpstr>Arial Black</vt:lpstr>
      <vt:lpstr>Calibri</vt:lpstr>
      <vt:lpstr>Office Theme</vt:lpstr>
      <vt:lpstr>Resource Tracking in Beeline</vt:lpstr>
      <vt:lpstr>Agenda</vt:lpstr>
      <vt:lpstr>Program Overview &amp; Getting Started</vt:lpstr>
      <vt:lpstr>PowerPoint Presentation</vt:lpstr>
      <vt:lpstr>Who is Beeline?</vt:lpstr>
      <vt:lpstr>What is Not Changing vs. What is Changing</vt:lpstr>
      <vt:lpstr>Supplier Beeline Access</vt:lpstr>
      <vt:lpstr> Beeline Access</vt:lpstr>
      <vt:lpstr> Beeline Access: Navigating your Home Screen</vt:lpstr>
      <vt:lpstr>Resource Tracking Overview</vt:lpstr>
      <vt:lpstr>What is Resource Tracking?</vt:lpstr>
      <vt:lpstr>Resource Pool Management</vt:lpstr>
      <vt:lpstr>System Demonstration</vt:lpstr>
      <vt:lpstr>Resource Pool Management</vt:lpstr>
      <vt:lpstr>Request Submission</vt:lpstr>
      <vt:lpstr>Request Process Flow </vt:lpstr>
      <vt:lpstr>System Demonstration</vt:lpstr>
      <vt:lpstr>Request Submission Process</vt:lpstr>
      <vt:lpstr>Communication Protocol</vt:lpstr>
      <vt:lpstr>Onboarding Process </vt:lpstr>
      <vt:lpstr>Onboarding – Workflow (After Request Submitted)</vt:lpstr>
      <vt:lpstr>Onboarding Process  (Steps Outside of Beeline) </vt:lpstr>
      <vt:lpstr>Assignment Management </vt:lpstr>
      <vt:lpstr>Assignment Amendment Process Flows</vt:lpstr>
      <vt:lpstr>System Demonstration</vt:lpstr>
      <vt:lpstr>Assignment Management</vt:lpstr>
      <vt:lpstr>Extensions </vt:lpstr>
      <vt:lpstr>Extensions Process Flow </vt:lpstr>
      <vt:lpstr>Alter Start Date Process Flow </vt:lpstr>
      <vt:lpstr>System Demonstration</vt:lpstr>
      <vt:lpstr>Extensions</vt:lpstr>
      <vt:lpstr>Assignment Terminations </vt:lpstr>
      <vt:lpstr>Assignment Termination</vt:lpstr>
      <vt:lpstr>PowerPoint Presentation</vt:lpstr>
      <vt:lpstr>Notifications  &amp; Tasks </vt:lpstr>
      <vt:lpstr>Notifications &amp; Tasks </vt:lpstr>
      <vt:lpstr>Reporting &amp; Tools </vt:lpstr>
      <vt:lpstr>System Demonstration</vt:lpstr>
      <vt:lpstr>Reporting</vt:lpstr>
      <vt:lpstr>Tools</vt:lpstr>
      <vt:lpstr>Supplier Resources</vt:lpstr>
      <vt:lpstr>Thank you</vt:lpstr>
    </vt:vector>
  </TitlesOfParts>
  <Company>Puget Sound Energy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Anders, Katie</dc:creator>
  <cp:lastModifiedBy>Anders, Katie</cp:lastModifiedBy>
  <cp:revision>4</cp:revision>
  <dcterms:created xsi:type="dcterms:W3CDTF">2025-10-17T00:56:23Z</dcterms:created>
  <dcterms:modified xsi:type="dcterms:W3CDTF">2025-10-17T15:30:07Z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a458d69-970f-405b-91aa-89e5231726c2_Enabled">
    <vt:lpwstr>true</vt:lpwstr>
  </property>
  <property fmtid="{D5CDD505-2E9C-101B-9397-08002B2CF9AE}" pid="3" name="MSIP_Label_8a458d69-970f-405b-91aa-89e5231726c2_SetDate">
    <vt:lpwstr>2025-10-17T15:30:05Z</vt:lpwstr>
  </property>
  <property fmtid="{D5CDD505-2E9C-101B-9397-08002B2CF9AE}" pid="4" name="MSIP_Label_8a458d69-970f-405b-91aa-89e5231726c2_Method">
    <vt:lpwstr>Privileged</vt:lpwstr>
  </property>
  <property fmtid="{D5CDD505-2E9C-101B-9397-08002B2CF9AE}" pid="5" name="MSIP_Label_8a458d69-970f-405b-91aa-89e5231726c2_Name">
    <vt:lpwstr>Public</vt:lpwstr>
  </property>
  <property fmtid="{D5CDD505-2E9C-101B-9397-08002B2CF9AE}" pid="6" name="MSIP_Label_8a458d69-970f-405b-91aa-89e5231726c2_SiteId">
    <vt:lpwstr>58e8b525-6212-4087-a0d0-fa755583444b</vt:lpwstr>
  </property>
  <property fmtid="{D5CDD505-2E9C-101B-9397-08002B2CF9AE}" pid="7" name="MSIP_Label_8a458d69-970f-405b-91aa-89e5231726c2_ActionId">
    <vt:lpwstr>482cf78d-5041-44d1-8ec7-4911cde501fb</vt:lpwstr>
  </property>
  <property fmtid="{D5CDD505-2E9C-101B-9397-08002B2CF9AE}" pid="8" name="MSIP_Label_8a458d69-970f-405b-91aa-89e5231726c2_ContentBits">
    <vt:lpwstr>0</vt:lpwstr>
  </property>
  <property fmtid="{D5CDD505-2E9C-101B-9397-08002B2CF9AE}" pid="9" name="MSIP_Label_8a458d69-970f-405b-91aa-89e5231726c2_Tag">
    <vt:lpwstr>10, 0, 1, 1</vt:lpwstr>
  </property>
  <property fmtid="{D5CDD505-2E9C-101B-9397-08002B2CF9AE}" pid="10" name="ContentTypeId">
    <vt:lpwstr>0x010100C0B7794EB1D219449A2B8180F44F1A29</vt:lpwstr>
  </property>
  <property fmtid="{D5CDD505-2E9C-101B-9397-08002B2CF9AE}" pid="11" name="Tag">
    <vt:lpwstr>132;#External Presentation|7991cead-7173-4219-95d2-def84233b366;#152;#Training|940eef42-3362-4fae-91da-fbad8bbc9c62;#158;#User Training Materials|814d59c3-74a7-41cc-a44e-d2b375662a2e</vt:lpwstr>
  </property>
</Properties>
</file>